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7" r:id="rId2"/>
    <p:sldId id="269" r:id="rId3"/>
    <p:sldId id="257" r:id="rId4"/>
    <p:sldId id="258" r:id="rId5"/>
    <p:sldId id="259" r:id="rId6"/>
    <p:sldId id="260" r:id="rId7"/>
    <p:sldId id="262" r:id="rId8"/>
    <p:sldId id="261" r:id="rId9"/>
    <p:sldId id="268" r:id="rId10"/>
    <p:sldId id="272" r:id="rId11"/>
    <p:sldId id="263" r:id="rId12"/>
    <p:sldId id="264" r:id="rId13"/>
    <p:sldId id="265" r:id="rId14"/>
    <p:sldId id="266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44912D-2170-46EC-9D14-865D94D06711}" type="doc">
      <dgm:prSet loTypeId="urn:microsoft.com/office/officeart/2005/8/layout/vList6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535A338-8882-4DEB-83DF-DA929139FF30}">
      <dgm:prSet phldrT="[Text]" custT="1"/>
      <dgm:spPr/>
      <dgm:t>
        <a:bodyPr/>
        <a:lstStyle/>
        <a:p>
          <a:r>
            <a: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Посредно</a:t>
          </a:r>
          <a:endParaRPr lang="en-US" sz="3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5E6F60C-F88B-4035-B6C3-5E1081604797}" type="parTrans" cxnId="{AA10E64D-7B64-45DD-B0B7-554A57195D4D}">
      <dgm:prSet/>
      <dgm:spPr/>
      <dgm:t>
        <a:bodyPr/>
        <a:lstStyle/>
        <a:p>
          <a:endParaRPr lang="en-US"/>
        </a:p>
      </dgm:t>
    </dgm:pt>
    <dgm:pt modelId="{0037BEEB-F001-4AE5-A27C-0FC38D1FAB84}" type="sibTrans" cxnId="{AA10E64D-7B64-45DD-B0B7-554A57195D4D}">
      <dgm:prSet/>
      <dgm:spPr/>
      <dgm:t>
        <a:bodyPr/>
        <a:lstStyle/>
        <a:p>
          <a:endParaRPr lang="en-US"/>
        </a:p>
      </dgm:t>
    </dgm:pt>
    <dgm:pt modelId="{05DCD89A-478B-429B-B5AE-E68B49943DE1}">
      <dgm:prSet phldrT="[Text]" custT="1"/>
      <dgm:spPr/>
      <dgm:t>
        <a:bodyPr/>
        <a:lstStyle/>
        <a:p>
          <a:pPr algn="l"/>
          <a:r>
            <a:rPr lang="sr-Cyrl-R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Загађивање воде, ваздуха,  земљишта и утицај на промену климе.</a:t>
          </a:r>
          <a:endParaRPr lang="en-US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2E364A0-C691-46AE-B5ED-02BBA744CE3F}" type="parTrans" cxnId="{AA065E2F-DBC1-4FE1-87F3-A944949C1510}">
      <dgm:prSet/>
      <dgm:spPr/>
      <dgm:t>
        <a:bodyPr/>
        <a:lstStyle/>
        <a:p>
          <a:endParaRPr lang="en-US"/>
        </a:p>
      </dgm:t>
    </dgm:pt>
    <dgm:pt modelId="{D18F4427-FAE5-441F-A1D7-316501188F71}" type="sibTrans" cxnId="{AA065E2F-DBC1-4FE1-87F3-A944949C1510}">
      <dgm:prSet/>
      <dgm:spPr/>
      <dgm:t>
        <a:bodyPr/>
        <a:lstStyle/>
        <a:p>
          <a:endParaRPr lang="en-US"/>
        </a:p>
      </dgm:t>
    </dgm:pt>
    <dgm:pt modelId="{D90CF2F1-BA01-4EBB-AE2F-C159C9F7DCE6}">
      <dgm:prSet phldrT="[Text]" custT="1"/>
      <dgm:spPr/>
      <dgm:t>
        <a:bodyPr/>
        <a:lstStyle/>
        <a:p>
          <a:r>
            <a: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Непосредно</a:t>
          </a:r>
          <a:endParaRPr lang="en-US" sz="3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7E55B01-D3DE-44C5-8A30-CCE966ABE53A}" type="parTrans" cxnId="{1D3EA2A2-1AA1-4C79-A37D-995DE39F10AC}">
      <dgm:prSet/>
      <dgm:spPr/>
      <dgm:t>
        <a:bodyPr/>
        <a:lstStyle/>
        <a:p>
          <a:endParaRPr lang="en-US"/>
        </a:p>
      </dgm:t>
    </dgm:pt>
    <dgm:pt modelId="{191A013C-0693-4535-9E9D-1E80DD6D7763}" type="sibTrans" cxnId="{1D3EA2A2-1AA1-4C79-A37D-995DE39F10AC}">
      <dgm:prSet/>
      <dgm:spPr/>
      <dgm:t>
        <a:bodyPr/>
        <a:lstStyle/>
        <a:p>
          <a:endParaRPr lang="en-US"/>
        </a:p>
      </dgm:t>
    </dgm:pt>
    <dgm:pt modelId="{F65D1E49-2384-47B1-A854-1D02B1190C04}">
      <dgm:prSet phldrT="[Text]" custT="1"/>
      <dgm:spPr/>
      <dgm:t>
        <a:bodyPr/>
        <a:lstStyle/>
        <a:p>
          <a:pPr algn="l"/>
          <a:r>
            <a:rPr lang="sr-Cyrl-R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Сеча шума, промена тока река, формирање сметлишта и депонија.</a:t>
          </a:r>
          <a:endParaRPr lang="en-US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7D39228-59ED-4127-AB3E-208229E631F0}" type="parTrans" cxnId="{CE03E02B-0545-429D-8F02-9EA77D620DDA}">
      <dgm:prSet/>
      <dgm:spPr/>
      <dgm:t>
        <a:bodyPr/>
        <a:lstStyle/>
        <a:p>
          <a:endParaRPr lang="en-US"/>
        </a:p>
      </dgm:t>
    </dgm:pt>
    <dgm:pt modelId="{50C82A72-40F3-4673-9456-C74EAAFE10F0}" type="sibTrans" cxnId="{CE03E02B-0545-429D-8F02-9EA77D620DDA}">
      <dgm:prSet/>
      <dgm:spPr/>
      <dgm:t>
        <a:bodyPr/>
        <a:lstStyle/>
        <a:p>
          <a:endParaRPr lang="en-US"/>
        </a:p>
      </dgm:t>
    </dgm:pt>
    <dgm:pt modelId="{86595DAE-19D7-493B-892F-C1993882E33A}">
      <dgm:prSet phldrT="[Text]" custT="1"/>
      <dgm:spPr/>
      <dgm:t>
        <a:bodyPr/>
        <a:lstStyle/>
        <a:p>
          <a:pPr algn="l"/>
          <a:endParaRPr lang="en-US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A398766-6A6D-43B0-9F68-120B06D92868}" type="parTrans" cxnId="{A6169AB2-9A44-408A-BD26-ECD932CE0C01}">
      <dgm:prSet/>
      <dgm:spPr/>
      <dgm:t>
        <a:bodyPr/>
        <a:lstStyle/>
        <a:p>
          <a:endParaRPr lang="en-US"/>
        </a:p>
      </dgm:t>
    </dgm:pt>
    <dgm:pt modelId="{08D108A4-96E8-497A-B2BB-C5B7DC83C67B}" type="sibTrans" cxnId="{A6169AB2-9A44-408A-BD26-ECD932CE0C01}">
      <dgm:prSet/>
      <dgm:spPr/>
      <dgm:t>
        <a:bodyPr/>
        <a:lstStyle/>
        <a:p>
          <a:endParaRPr lang="en-US"/>
        </a:p>
      </dgm:t>
    </dgm:pt>
    <dgm:pt modelId="{3379FD5D-EE51-46ED-8195-7DBF1E0A1268}">
      <dgm:prSet phldrT="[Text]" custT="1"/>
      <dgm:spPr/>
      <dgm:t>
        <a:bodyPr/>
        <a:lstStyle/>
        <a:p>
          <a:pPr algn="l"/>
          <a:endParaRPr lang="en-US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57E6F3B-D1C4-46E1-A229-6FE8F4A706E5}" type="parTrans" cxnId="{C7D88995-DA3A-430A-A074-D65552038089}">
      <dgm:prSet/>
      <dgm:spPr/>
      <dgm:t>
        <a:bodyPr/>
        <a:lstStyle/>
        <a:p>
          <a:endParaRPr lang="en-US"/>
        </a:p>
      </dgm:t>
    </dgm:pt>
    <dgm:pt modelId="{74CD6E21-10BD-4E53-8FB2-15F2636CF54C}" type="sibTrans" cxnId="{C7D88995-DA3A-430A-A074-D65552038089}">
      <dgm:prSet/>
      <dgm:spPr/>
      <dgm:t>
        <a:bodyPr/>
        <a:lstStyle/>
        <a:p>
          <a:endParaRPr lang="en-US"/>
        </a:p>
      </dgm:t>
    </dgm:pt>
    <dgm:pt modelId="{E3570B23-6F8E-440B-AA04-B2C9C7714F70}" type="pres">
      <dgm:prSet presAssocID="{9744912D-2170-46EC-9D14-865D94D067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A59108-CB71-4D48-860B-75530D5669C4}" type="pres">
      <dgm:prSet presAssocID="{F535A338-8882-4DEB-83DF-DA929139FF30}" presName="linNode" presStyleCnt="0"/>
      <dgm:spPr/>
    </dgm:pt>
    <dgm:pt modelId="{7E72A648-FFCB-4595-8B89-89961198054A}" type="pres">
      <dgm:prSet presAssocID="{F535A338-8882-4DEB-83DF-DA929139FF30}" presName="parentShp" presStyleLbl="node1" presStyleIdx="0" presStyleCnt="2" custScaleX="89261" custScaleY="160284" custLinFactNeighborX="-12345" custLinFactNeighborY="18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89D62-8A35-4871-9A4D-F6037E1D1D0B}" type="pres">
      <dgm:prSet presAssocID="{F535A338-8882-4DEB-83DF-DA929139FF30}" presName="childShp" presStyleLbl="bgAccFollowNode1" presStyleIdx="0" presStyleCnt="2" custScaleX="126673" custScaleY="151394" custLinFactNeighborX="6809" custLinFactNeighborY="-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A06FE-3B5D-4915-89CB-80B41D7FCC30}" type="pres">
      <dgm:prSet presAssocID="{0037BEEB-F001-4AE5-A27C-0FC38D1FAB84}" presName="spacing" presStyleCnt="0"/>
      <dgm:spPr/>
    </dgm:pt>
    <dgm:pt modelId="{27C51B7E-9434-49B4-8A1B-3C0AAD7200A1}" type="pres">
      <dgm:prSet presAssocID="{D90CF2F1-BA01-4EBB-AE2F-C159C9F7DCE6}" presName="linNode" presStyleCnt="0"/>
      <dgm:spPr/>
    </dgm:pt>
    <dgm:pt modelId="{5C5807D8-6497-4F2E-8F00-3A3CE8CDB8A2}" type="pres">
      <dgm:prSet presAssocID="{D90CF2F1-BA01-4EBB-AE2F-C159C9F7DCE6}" presName="parentShp" presStyleLbl="node1" presStyleIdx="1" presStyleCnt="2" custScaleX="87959" custScaleY="173974" custLinFactNeighborX="-98" custLinFactNeighborY="4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AFE8B-4071-43D4-BB6E-AB80798C9949}" type="pres">
      <dgm:prSet presAssocID="{D90CF2F1-BA01-4EBB-AE2F-C159C9F7DCE6}" presName="childShp" presStyleLbl="bgAccFollowNode1" presStyleIdx="1" presStyleCnt="2" custScaleX="112110" custScaleY="146868" custLinFactNeighborX="126" custLinFactNeighborY="8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6DA102-4B7B-480F-A2EA-76B4694FF175}" type="presOf" srcId="{9744912D-2170-46EC-9D14-865D94D06711}" destId="{E3570B23-6F8E-440B-AA04-B2C9C7714F70}" srcOrd="0" destOrd="0" presId="urn:microsoft.com/office/officeart/2005/8/layout/vList6"/>
    <dgm:cxn modelId="{CE03E02B-0545-429D-8F02-9EA77D620DDA}" srcId="{D90CF2F1-BA01-4EBB-AE2F-C159C9F7DCE6}" destId="{F65D1E49-2384-47B1-A854-1D02B1190C04}" srcOrd="1" destOrd="0" parTransId="{77D39228-59ED-4127-AB3E-208229E631F0}" sibTransId="{50C82A72-40F3-4673-9456-C74EAAFE10F0}"/>
    <dgm:cxn modelId="{AA10E64D-7B64-45DD-B0B7-554A57195D4D}" srcId="{9744912D-2170-46EC-9D14-865D94D06711}" destId="{F535A338-8882-4DEB-83DF-DA929139FF30}" srcOrd="0" destOrd="0" parTransId="{95E6F60C-F88B-4035-B6C3-5E1081604797}" sibTransId="{0037BEEB-F001-4AE5-A27C-0FC38D1FAB84}"/>
    <dgm:cxn modelId="{AE9F0D5C-5787-4438-93BA-FA3D174B5589}" type="presOf" srcId="{F65D1E49-2384-47B1-A854-1D02B1190C04}" destId="{3D7AFE8B-4071-43D4-BB6E-AB80798C9949}" srcOrd="0" destOrd="1" presId="urn:microsoft.com/office/officeart/2005/8/layout/vList6"/>
    <dgm:cxn modelId="{AA065E2F-DBC1-4FE1-87F3-A944949C1510}" srcId="{F535A338-8882-4DEB-83DF-DA929139FF30}" destId="{05DCD89A-478B-429B-B5AE-E68B49943DE1}" srcOrd="1" destOrd="0" parTransId="{32E364A0-C691-46AE-B5ED-02BBA744CE3F}" sibTransId="{D18F4427-FAE5-441F-A1D7-316501188F71}"/>
    <dgm:cxn modelId="{F3E51721-7981-454B-94B8-A86630AACC2B}" type="presOf" srcId="{F535A338-8882-4DEB-83DF-DA929139FF30}" destId="{7E72A648-FFCB-4595-8B89-89961198054A}" srcOrd="0" destOrd="0" presId="urn:microsoft.com/office/officeart/2005/8/layout/vList6"/>
    <dgm:cxn modelId="{A6169AB2-9A44-408A-BD26-ECD932CE0C01}" srcId="{F535A338-8882-4DEB-83DF-DA929139FF30}" destId="{86595DAE-19D7-493B-892F-C1993882E33A}" srcOrd="0" destOrd="0" parTransId="{CA398766-6A6D-43B0-9F68-120B06D92868}" sibTransId="{08D108A4-96E8-497A-B2BB-C5B7DC83C67B}"/>
    <dgm:cxn modelId="{1D3EA2A2-1AA1-4C79-A37D-995DE39F10AC}" srcId="{9744912D-2170-46EC-9D14-865D94D06711}" destId="{D90CF2F1-BA01-4EBB-AE2F-C159C9F7DCE6}" srcOrd="1" destOrd="0" parTransId="{57E55B01-D3DE-44C5-8A30-CCE966ABE53A}" sibTransId="{191A013C-0693-4535-9E9D-1E80DD6D7763}"/>
    <dgm:cxn modelId="{C7D88995-DA3A-430A-A074-D65552038089}" srcId="{D90CF2F1-BA01-4EBB-AE2F-C159C9F7DCE6}" destId="{3379FD5D-EE51-46ED-8195-7DBF1E0A1268}" srcOrd="0" destOrd="0" parTransId="{457E6F3B-D1C4-46E1-A229-6FE8F4A706E5}" sibTransId="{74CD6E21-10BD-4E53-8FB2-15F2636CF54C}"/>
    <dgm:cxn modelId="{6D4BAFC4-EC47-4F27-8F6C-B1C3826EBEBC}" type="presOf" srcId="{3379FD5D-EE51-46ED-8195-7DBF1E0A1268}" destId="{3D7AFE8B-4071-43D4-BB6E-AB80798C9949}" srcOrd="0" destOrd="0" presId="urn:microsoft.com/office/officeart/2005/8/layout/vList6"/>
    <dgm:cxn modelId="{885011F2-50BB-4BDF-AF69-09321F28A07A}" type="presOf" srcId="{D90CF2F1-BA01-4EBB-AE2F-C159C9F7DCE6}" destId="{5C5807D8-6497-4F2E-8F00-3A3CE8CDB8A2}" srcOrd="0" destOrd="0" presId="urn:microsoft.com/office/officeart/2005/8/layout/vList6"/>
    <dgm:cxn modelId="{76CE3B00-09C5-4E64-A3F0-42F78FD53AA0}" type="presOf" srcId="{05DCD89A-478B-429B-B5AE-E68B49943DE1}" destId="{4D089D62-8A35-4871-9A4D-F6037E1D1D0B}" srcOrd="0" destOrd="1" presId="urn:microsoft.com/office/officeart/2005/8/layout/vList6"/>
    <dgm:cxn modelId="{B18266B8-3B62-428D-84DF-2AC082BE4DE5}" type="presOf" srcId="{86595DAE-19D7-493B-892F-C1993882E33A}" destId="{4D089D62-8A35-4871-9A4D-F6037E1D1D0B}" srcOrd="0" destOrd="0" presId="urn:microsoft.com/office/officeart/2005/8/layout/vList6"/>
    <dgm:cxn modelId="{EBC3A59C-9E72-4863-82E0-49E8D40ED430}" type="presParOf" srcId="{E3570B23-6F8E-440B-AA04-B2C9C7714F70}" destId="{36A59108-CB71-4D48-860B-75530D5669C4}" srcOrd="0" destOrd="0" presId="urn:microsoft.com/office/officeart/2005/8/layout/vList6"/>
    <dgm:cxn modelId="{84C2FC48-07B5-4072-A4D1-0201CCFD6D4D}" type="presParOf" srcId="{36A59108-CB71-4D48-860B-75530D5669C4}" destId="{7E72A648-FFCB-4595-8B89-89961198054A}" srcOrd="0" destOrd="0" presId="urn:microsoft.com/office/officeart/2005/8/layout/vList6"/>
    <dgm:cxn modelId="{C80BCA9B-8D6A-4EE4-B981-229AB7931F93}" type="presParOf" srcId="{36A59108-CB71-4D48-860B-75530D5669C4}" destId="{4D089D62-8A35-4871-9A4D-F6037E1D1D0B}" srcOrd="1" destOrd="0" presId="urn:microsoft.com/office/officeart/2005/8/layout/vList6"/>
    <dgm:cxn modelId="{8AD4A622-6ED7-47F2-913F-23C3201EFA10}" type="presParOf" srcId="{E3570B23-6F8E-440B-AA04-B2C9C7714F70}" destId="{1C3A06FE-3B5D-4915-89CB-80B41D7FCC30}" srcOrd="1" destOrd="0" presId="urn:microsoft.com/office/officeart/2005/8/layout/vList6"/>
    <dgm:cxn modelId="{F1EA696E-60D7-4B05-998B-5461AA40A815}" type="presParOf" srcId="{E3570B23-6F8E-440B-AA04-B2C9C7714F70}" destId="{27C51B7E-9434-49B4-8A1B-3C0AAD7200A1}" srcOrd="2" destOrd="0" presId="urn:microsoft.com/office/officeart/2005/8/layout/vList6"/>
    <dgm:cxn modelId="{75293D10-EAAD-48CE-9635-A91F55BAC272}" type="presParOf" srcId="{27C51B7E-9434-49B4-8A1B-3C0AAD7200A1}" destId="{5C5807D8-6497-4F2E-8F00-3A3CE8CDB8A2}" srcOrd="0" destOrd="0" presId="urn:microsoft.com/office/officeart/2005/8/layout/vList6"/>
    <dgm:cxn modelId="{94AEDA41-2215-48C3-BF63-6A73ECB01A72}" type="presParOf" srcId="{27C51B7E-9434-49B4-8A1B-3C0AAD7200A1}" destId="{3D7AFE8B-4071-43D4-BB6E-AB80798C9949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2D8BC-24ED-417A-8EDF-7A89F1B431CB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4E66A-DB7C-48E5-A766-F0103D0B5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3C5D35-4FDB-442A-A935-4DFDE0C42981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715F9D-C119-4825-BF0B-B66A2D94D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285720" y="500042"/>
            <a:ext cx="8286808" cy="614366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Угроженост села Вреоци       и његове околине</a:t>
            </a:r>
          </a:p>
          <a:p>
            <a:endParaRPr lang="sr-Cyrl-RS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Аутори: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Cyrl-R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ијана Ђурић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VIII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Cyrl-RS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40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Лена </a:t>
            </a:r>
            <a:r>
              <a:rPr lang="sr-Cyrl-R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Танаковић 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VIII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Cyrl-R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r>
              <a:rPr lang="sr-Cyrl-R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Ментор: Гордана Родић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Дејство Фенола на живи свет: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Најотровнији је чист Фенол који се удише јер директно делује на крвне ћелије, улази у њих уништава беланчевине и доводи до смрти ћелија.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Преко коже оштећује нервни систем, јетру и бубреге.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Преко водем утиче на биљни и животињски свет уништава бактерије која су прва карика у ланцу исхране.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92919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 algn="just"/>
            <a:r>
              <a:rPr lang="sr-Cyrl-R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Површински коп </a:t>
            </a: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приликом напредовања у експлоатацији угља скида површински слој земље а тиме уништава читав екосистем: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шуме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ливаде 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њиве 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плодну земљу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насеља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животињски</a:t>
            </a:r>
          </a:p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свет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mucke-i-sa-zemljistem-afera-kolubara-kolubara-1328585176-701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071678"/>
            <a:ext cx="4929222" cy="4071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Површински коп “Колубара” својим напредовањем такође мења токове подземних и надземних вода.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Досада је два пута мењан ток реке Колубаре.</a:t>
            </a:r>
          </a:p>
          <a:p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928934"/>
            <a:ext cx="5106161" cy="33671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Последице ових загађења су: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Помори риба</a:t>
            </a: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Уништење станишта </a:t>
            </a:r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714356"/>
            <a:ext cx="371477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357298"/>
            <a:ext cx="4143404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214818"/>
            <a:ext cx="3571900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286256"/>
            <a:ext cx="3899332" cy="2281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Последице удисање токсичних гасова: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Болест плућа</a:t>
            </a: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Канцерогена обољења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Мутагене промене</a:t>
            </a:r>
          </a:p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airpollu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857233"/>
            <a:ext cx="432435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800px-Symptoms_of_cancer_metastasi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286124"/>
            <a:ext cx="2436058" cy="3331309"/>
          </a:xfrm>
          <a:prstGeom prst="rect">
            <a:avLst/>
          </a:prstGeom>
        </p:spPr>
      </p:pic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533895"/>
            <a:ext cx="4111878" cy="2324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642918"/>
            <a:ext cx="8643998" cy="592935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будућности се морају поштовати граничне вредности емисије (</a:t>
            </a:r>
            <a:r>
              <a:rPr lang="sr-Latn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GVE</a:t>
            </a: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загађујућих материја у води и ваздуху које су прописане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SRPS </a:t>
            </a: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стандардом, у супротном може довести до катастрофалних последица по цео живи свет!!!</a:t>
            </a:r>
          </a:p>
          <a:p>
            <a:pPr algn="ctr"/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501122" cy="6429420"/>
          </a:xfrm>
        </p:spPr>
        <p:txBody>
          <a:bodyPr>
            <a:normAutofit/>
          </a:bodyPr>
          <a:lstStyle/>
          <a:p>
            <a:pPr algn="ctr"/>
            <a:endParaRPr lang="sr-Cyrl-R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3200" b="1" dirty="0" smtClean="0">
                <a:solidFill>
                  <a:srgbClr val="002060"/>
                </a:solidFill>
                <a:latin typeface="Century Schoolbook" pitchFamily="18" charset="0"/>
                <a:cs typeface="Arial" pitchFamily="34" charset="0"/>
              </a:rPr>
              <a:t>ПРОБУДИМО СВЕСТ О ОЧУВАЊУ</a:t>
            </a:r>
          </a:p>
          <a:p>
            <a:pPr algn="ctr"/>
            <a:r>
              <a:rPr lang="sr-Cyrl-RS" sz="3200" b="1" dirty="0" smtClean="0">
                <a:solidFill>
                  <a:srgbClr val="002060"/>
                </a:solidFill>
                <a:latin typeface="Century Schoolbook" pitchFamily="18" charset="0"/>
                <a:cs typeface="Arial" pitchFamily="34" charset="0"/>
              </a:rPr>
              <a:t>ЖИВОТНЕ СРЕДИНЕ</a:t>
            </a:r>
            <a:endParaRPr lang="en-US" sz="3200" b="1" dirty="0">
              <a:solidFill>
                <a:srgbClr val="002060"/>
              </a:solidFill>
              <a:latin typeface="Century Schoolbook" pitchFamily="18" charset="0"/>
              <a:cs typeface="Arial" pitchFamily="34" charset="0"/>
            </a:endParaRPr>
          </a:p>
        </p:txBody>
      </p:sp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928934"/>
            <a:ext cx="3643338" cy="3036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000372"/>
            <a:ext cx="3600475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158" y="285728"/>
            <a:ext cx="8429684" cy="628654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Село Вреоци лежи на око 40 000 тона Лигнита, због кога ће ускоро бити збрисано са лица земље.</a:t>
            </a:r>
          </a:p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Вреоци са околином су на еколошкој карти света, у Лондону, означени као црна тачка.</a:t>
            </a:r>
          </a:p>
          <a:p>
            <a:endParaRPr lang="en-US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olje-D-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071810"/>
            <a:ext cx="5095884" cy="3414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28596" y="357166"/>
            <a:ext cx="8143932" cy="6215106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Угроженост биодиверзитета је       уништавање природних станишта, загађивање животне средине и климатске промене изазване људским активностима. </a:t>
            </a:r>
          </a:p>
          <a:p>
            <a:pPr algn="ctr"/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ПОСРЕДНО         НЕПОСРЕДНО</a:t>
            </a:r>
          </a:p>
          <a:p>
            <a:pPr algn="ctr"/>
            <a:endParaRPr lang="sr-Cyrl-RS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500694" y="3571876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393141" y="3607595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0" y="428604"/>
          <a:ext cx="892971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Загађивачи ваздуха у Вреоцима су саобраћај и индустрија:</a:t>
            </a:r>
          </a:p>
          <a:p>
            <a:pPr>
              <a:buFont typeface="Arial" pitchFamily="34" charset="0"/>
              <a:buChar char="•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Издувни гасови возила која свакодневно транспортују угаљ и која превозе раднике.</a:t>
            </a:r>
          </a:p>
          <a:p>
            <a:pPr>
              <a:buFont typeface="Arial" pitchFamily="34" charset="0"/>
              <a:buChar char="•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Највећи загађивач ваздуха је димни гас који настаје сагоревањем угља у Топлани Вреоци и сагоревањем слојева угља у површинском копу.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Штетне материје као продукт сагореваања су: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Угљен диоксид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Угљен моноксид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Сумпор диоксид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Оксиди азота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Пепео и чађ</a:t>
            </a:r>
          </a:p>
          <a:p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Њиховом хеми</a:t>
            </a:r>
            <a:r>
              <a:rPr lang="en-US" sz="3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sr-Cyrl-RS" sz="3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ском </a:t>
            </a: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реакцијом настају опасна једињења од којих настају </a:t>
            </a:r>
            <a:r>
              <a:rPr lang="sr-Cyrl-R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КИСЕЛЕ КИШЕ.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214282" y="142852"/>
          <a:ext cx="8686800" cy="647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757842"/>
              </a:tblGrid>
              <a:tr h="327335">
                <a:tc>
                  <a:txBody>
                    <a:bodyPr/>
                    <a:lstStyle/>
                    <a:p>
                      <a:pPr algn="l"/>
                      <a:r>
                        <a:rPr kumimoji="0" lang="sr-Latn-CS" sz="16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  </a:t>
                      </a:r>
                      <a:r>
                        <a:rPr kumimoji="0" lang="sr-Cyrl-RS" sz="1600" b="0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 Врста полутанта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Latn-CS" sz="1600" b="1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 </a:t>
                      </a:r>
                      <a:r>
                        <a:rPr kumimoji="0" lang="sr-Cyrl-RS" sz="1600" b="0" i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 Штетно дејство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3459">
                <a:tc>
                  <a:txBody>
                    <a:bodyPr/>
                    <a:lstStyle/>
                    <a:p>
                      <a:pPr algn="ctr"/>
                      <a:r>
                        <a:rPr kumimoji="0" lang="sr-Cyrl-RS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Озон (О3)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Озон изазива главобоље и пулмонарна обољења, као и иритацију носа и грла</a:t>
                      </a:r>
                      <a:endParaRPr kumimoji="0" lang="sr-Cyrl-RS" sz="1600" b="0" i="0" u="none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3437">
                <a:tc>
                  <a:txBody>
                    <a:bodyPr/>
                    <a:lstStyle/>
                    <a:p>
                      <a:pPr algn="ctr"/>
                      <a:r>
                        <a:rPr kumimoji="0" lang="it-IT" sz="1600" b="0" i="0" u="non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 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Фине честице и тешки метали</a:t>
                      </a:r>
                    </a:p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endParaRPr kumimoji="0" lang="sr-Cyrl-RS" sz="1600" b="0" i="0" u="none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Могу имати мутагене и канцерогене особине, и изазивати иритацију и оштећење респираторних функција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7958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</a:t>
                      </a:r>
                      <a:r>
                        <a:rPr kumimoji="0" lang="sr-Cyrl-RS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Испарљива органска једињења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Штени утицаји су широког спектра, од иритација органа чула мириса до мутагених и канцерогених ефеката (нарочито код бензена)</a:t>
                      </a:r>
                    </a:p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9635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1600" b="0" u="non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r>
                        <a:rPr kumimoji="0" lang="sr-Cyrl-RS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Угљен-диоксид</a:t>
                      </a:r>
                      <a:endParaRPr lang="sr-Latn-C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sr-Cyrl-RS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Изазива оксигенизацију ткива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2789">
                <a:tc>
                  <a:txBody>
                    <a:bodyPr/>
                    <a:lstStyle/>
                    <a:p>
                      <a:pPr algn="ctr"/>
                      <a:r>
                        <a:rPr kumimoji="0" lang="sr-Cyrl-RS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Азотни оксиди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Изазивају киселе кише, успоравају развој биљака и имају штетне ефекте по респираторни систем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2549">
                <a:tc>
                  <a:txBody>
                    <a:bodyPr/>
                    <a:lstStyle/>
                    <a:p>
                      <a:pPr algn="ctr"/>
                      <a:r>
                        <a:rPr kumimoji="0" lang="sr-Cyrl-RS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Сумпор-диоксид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Изазива киселе кише и погоршава респираторну патологију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330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</a:t>
                      </a:r>
                      <a:r>
                        <a:rPr kumimoji="0" lang="sr-Cyrl-RS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    Диоксини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Изложеност диоксинима увећава ризик од рака, а верује се да ометају имуни систем и мењају концентрацију репродуктивних хормона</a:t>
                      </a:r>
                      <a:endParaRPr lang="en-US" sz="1600" b="0" u="non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214290"/>
            <a:ext cx="8477280" cy="6357982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Загађивачи воде и земљишта су: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Киселе кише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Отпадне воде са присуством Фенола</a:t>
            </a:r>
          </a:p>
          <a:p>
            <a:pPr>
              <a:buFont typeface="Wingdings" pitchFamily="2" charset="2"/>
              <a:buChar char="§"/>
            </a:pPr>
            <a:r>
              <a:rPr lang="sr-Cyrl-R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Угљена прашина, чађ и пепео</a:t>
            </a:r>
            <a:endParaRPr lang="en-US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BeFunky_acid-rain - Copy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928934"/>
            <a:ext cx="7552322" cy="36947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357982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Токсичне материје које путем воде и земљишта доспевају у живе организме: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рибе у рекама,барама и језерима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воће, поврће и  житарице које се гаје на том земљишту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домаће и дивље животиње</a:t>
            </a:r>
          </a:p>
          <a:p>
            <a:pPr>
              <a:buFont typeface="Wingdings" pitchFamily="2" charset="2"/>
              <a:buChar char="§"/>
            </a:pPr>
            <a:r>
              <a:rPr lang="sr-Cyrl-R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људе</a:t>
            </a:r>
          </a:p>
        </p:txBody>
      </p:sp>
      <p:pic>
        <p:nvPicPr>
          <p:cNvPr id="6" name="Picture 5" descr="Uticaj osnovnih elemenata ekosistema na covjeka preko lanca ishra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714752"/>
            <a:ext cx="5540480" cy="28765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</TotalTime>
  <Words>518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Tasa</cp:lastModifiedBy>
  <cp:revision>48</cp:revision>
  <dcterms:created xsi:type="dcterms:W3CDTF">2016-01-16T13:19:08Z</dcterms:created>
  <dcterms:modified xsi:type="dcterms:W3CDTF">2018-03-26T13:37:58Z</dcterms:modified>
</cp:coreProperties>
</file>