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70" r:id="rId7"/>
    <p:sldId id="267" r:id="rId8"/>
    <p:sldId id="262" r:id="rId9"/>
    <p:sldId id="265" r:id="rId10"/>
    <p:sldId id="268" r:id="rId11"/>
    <p:sldId id="263" r:id="rId12"/>
    <p:sldId id="264" r:id="rId13"/>
    <p:sldId id="269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2D5F35-9BA3-4051-BE92-61ED4311AF9C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6D759B-2919-4AED-814B-11E9A0550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F35-9BA3-4051-BE92-61ED4311AF9C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759B-2919-4AED-814B-11E9A0550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2D5F35-9BA3-4051-BE92-61ED4311AF9C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A6D759B-2919-4AED-814B-11E9A0550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F35-9BA3-4051-BE92-61ED4311AF9C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6D759B-2919-4AED-814B-11E9A0550A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F35-9BA3-4051-BE92-61ED4311AF9C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A6D759B-2919-4AED-814B-11E9A0550A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2D5F35-9BA3-4051-BE92-61ED4311AF9C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A6D759B-2919-4AED-814B-11E9A0550A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2D5F35-9BA3-4051-BE92-61ED4311AF9C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A6D759B-2919-4AED-814B-11E9A0550A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F35-9BA3-4051-BE92-61ED4311AF9C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6D759B-2919-4AED-814B-11E9A0550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F35-9BA3-4051-BE92-61ED4311AF9C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6D759B-2919-4AED-814B-11E9A0550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F35-9BA3-4051-BE92-61ED4311AF9C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6D759B-2919-4AED-814B-11E9A0550A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2D5F35-9BA3-4051-BE92-61ED4311AF9C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A6D759B-2919-4AED-814B-11E9A0550A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2D5F35-9BA3-4051-BE92-61ED4311AF9C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A6D759B-2919-4AED-814B-11E9A0550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77" y="1785926"/>
            <a:ext cx="7358113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Положај Срба</a:t>
            </a:r>
            <a:r>
              <a:rPr lang="sr-Cyrl-C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sr-Cyrl-C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</a:p>
          <a:p>
            <a:pPr algn="ctr"/>
            <a:r>
              <a:rPr lang="sr-Cyrl-C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Турском царству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ircl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a-ams.xx.fbcdn.net/hphotos-xaf1/v/t1.0-9/1932327_392764907553547_2176033536121059889_n.jpg?oh=359078fc53e0d7f459d6601d7fac0518&amp;oe=54D67AC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764704"/>
            <a:ext cx="4248472" cy="44291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71800" y="5589240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b="1" dirty="0" smtClean="0">
                <a:solidFill>
                  <a:schemeClr val="bg1"/>
                </a:solidFill>
              </a:rPr>
              <a:t>Бајо Пивљанин </a:t>
            </a:r>
            <a:r>
              <a:rPr lang="sr-Cyrl-CS" sz="3200" b="1" dirty="0" smtClean="0"/>
              <a:t>убија </a:t>
            </a:r>
            <a:r>
              <a:rPr lang="sr-Latn-RS" sz="3200" b="1" dirty="0" smtClean="0"/>
              <a:t>T</a:t>
            </a:r>
            <a:r>
              <a:rPr lang="sr-Cyrl-CS" sz="3200" b="1" dirty="0" smtClean="0"/>
              <a:t>урчина</a:t>
            </a:r>
            <a:r>
              <a:rPr lang="sr-Cyrl-C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wedg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6559" y="260648"/>
            <a:ext cx="22908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Ускоци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96752"/>
            <a:ext cx="9144000" cy="2062103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sr-Cyrl-R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Ускоци су били Срби </a:t>
            </a:r>
            <a:r>
              <a:rPr lang="sr-Latn-R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</a:t>
            </a:r>
            <a:r>
              <a:rPr lang="sr-Cyrl-R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било је и Хрвата </a:t>
            </a:r>
            <a:r>
              <a:rPr lang="sr-Latn-RS" sz="3200" b="1" cap="none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</a:t>
            </a:r>
            <a:r>
              <a:rPr lang="sr-Cyrl-RS" sz="3200" b="1" cap="none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који</a:t>
            </a:r>
            <a:r>
              <a:rPr lang="sr-Latn-C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r>
              <a:rPr lang="sr-Cyrl-R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су </a:t>
            </a:r>
            <a:r>
              <a:rPr lang="sr-Cyrl-R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из приморских крајева Аустрије и Млетачке </a:t>
            </a:r>
          </a:p>
          <a:p>
            <a:r>
              <a:rPr lang="sr-Cyrl-R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 Венеције) ускакали у Турску, пљачкали и потискивали Турке из Далмације.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7696" y="3257600"/>
            <a:ext cx="273630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3356992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7030A0"/>
                </a:solidFill>
              </a:rPr>
              <a:t>Ускоци су  живели и деловали на простору Далмације од Ријеке до Боке Которске</a:t>
            </a:r>
            <a:endParaRPr lang="sr-Latn-CS" sz="2800" b="1" dirty="0">
              <a:solidFill>
                <a:srgbClr val="7030A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38700"/>
            <a:ext cx="313184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31840" y="573325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Ускоци су и гусарили по Јадрану.</a:t>
            </a:r>
            <a:endParaRPr lang="sr-Latn-CS" sz="2400" b="1" dirty="0"/>
          </a:p>
        </p:txBody>
      </p:sp>
    </p:spTree>
  </p:cSld>
  <p:clrMapOvr>
    <a:masterClrMapping/>
  </p:clrMapOvr>
  <p:transition spd="slow">
    <p:strips dir="ld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332656"/>
            <a:ext cx="141084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55576" y="476672"/>
            <a:ext cx="612068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Највећи ускочки центри:</a:t>
            </a:r>
            <a:endParaRPr lang="en-US" sz="4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44824"/>
            <a:ext cx="2400300" cy="212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4005064"/>
            <a:ext cx="2592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</a:rPr>
              <a:t>Сењ</a:t>
            </a:r>
            <a:r>
              <a:rPr lang="sr-Cyrl-RS" sz="2800" b="1" dirty="0" smtClean="0">
                <a:solidFill>
                  <a:srgbClr val="0070C0"/>
                </a:solidFill>
              </a:rPr>
              <a:t>-</a:t>
            </a:r>
            <a:r>
              <a:rPr lang="sr-Cyrl-RS" b="1" dirty="0" smtClean="0">
                <a:solidFill>
                  <a:srgbClr val="0070C0"/>
                </a:solidFill>
              </a:rPr>
              <a:t>Аустријски ускоци</a:t>
            </a:r>
            <a:endParaRPr lang="sr-Latn-CS" b="1" dirty="0">
              <a:solidFill>
                <a:srgbClr val="0070C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1988840"/>
            <a:ext cx="25202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51920" y="4149080"/>
            <a:ext cx="3024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</a:rPr>
              <a:t>Пераст</a:t>
            </a:r>
            <a:r>
              <a:rPr lang="sr-Cyrl-RS" b="1" dirty="0" smtClean="0">
                <a:solidFill>
                  <a:srgbClr val="0070C0"/>
                </a:solidFill>
              </a:rPr>
              <a:t>-Млетачки ускоци</a:t>
            </a:r>
            <a:endParaRPr lang="sr-Latn-CS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869160"/>
            <a:ext cx="914400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FF00"/>
                </a:solidFill>
              </a:rPr>
              <a:t>Најпознатији ускоци</a:t>
            </a:r>
            <a:r>
              <a:rPr lang="sr-Cyrl-RS" sz="2000" dirty="0" smtClean="0">
                <a:solidFill>
                  <a:srgbClr val="FFFF00"/>
                </a:solidFill>
              </a:rPr>
              <a:t>: </a:t>
            </a:r>
            <a:r>
              <a:rPr lang="sr-Cyrl-RS" sz="2000" b="1" dirty="0" smtClean="0">
                <a:solidFill>
                  <a:srgbClr val="FFFF00"/>
                </a:solidFill>
              </a:rPr>
              <a:t>Сењанин Иво и Тадија, Јанковић Стојан, Илија Смиљанић</a:t>
            </a:r>
            <a:endParaRPr lang="sr-Latn-CS" sz="20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01208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Заједничко за хајдуке и ускоке -борба против турака 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4328" y="378904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Ускок</a:t>
            </a:r>
            <a:endParaRPr lang="sr-Latn-CS" sz="2000" b="1" dirty="0"/>
          </a:p>
        </p:txBody>
      </p:sp>
    </p:spTree>
  </p:cSld>
  <p:clrMapOvr>
    <a:masterClrMapping/>
  </p:clrMapOvr>
  <p:transition spd="slow">
    <p:wipe dir="d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7178352" cy="6858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1648. године погинуо је Вук Мандушић, ускочки харамбаша</a:t>
            </a:r>
            <a:endParaRPr lang="sr-Latn-RS" sz="2000" b="1" dirty="0" smtClean="0"/>
          </a:p>
          <a:p>
            <a:r>
              <a:rPr lang="ru-RU" sz="2000" b="1" dirty="0" smtClean="0"/>
              <a:t> и један од јунака Његошевог „Горског вијенца”</a:t>
            </a:r>
            <a:r>
              <a:rPr lang="sr-Latn-RS" sz="2000" b="1" smtClean="0"/>
              <a:t>.</a:t>
            </a:r>
            <a:endParaRPr lang="en-US" sz="2000" b="1" dirty="0"/>
          </a:p>
        </p:txBody>
      </p:sp>
      <p:pic>
        <p:nvPicPr>
          <p:cNvPr id="26626" name="Picture 2" descr="https://scontent-fra3-1.xx.fbcdn.net/hphotos-xfa1/v/t1.0-9/11822766_10153473091149655_2719072517688390657_n.jpg?oh=77d109820d5279598c0c79e488906338&amp;oe=565B97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7992888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8995" y="2420888"/>
            <a:ext cx="70060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Аутор</a:t>
            </a:r>
            <a:r>
              <a:rPr lang="sr-Cyrl-R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sr-Cyrl-R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Душица Максимовић 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648" y="548680"/>
            <a:ext cx="53385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ОШ,,М.М.Сеља” Дудовица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Исламизација-преверав</a:t>
            </a:r>
            <a:r>
              <a:rPr lang="sr-Cyrl-RS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</a:t>
            </a:r>
            <a:r>
              <a:rPr lang="sr-Cyrl-CS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ње Хришћана у Ислам</a:t>
            </a:r>
          </a:p>
          <a:p>
            <a:pPr>
              <a:buFont typeface="Wingdings" pitchFamily="2" charset="2"/>
              <a:buChar char="§"/>
            </a:pPr>
            <a:r>
              <a:rPr lang="sr-Cyrl-CS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Највише у Албанији , БиХ</a:t>
            </a:r>
            <a:r>
              <a:rPr lang="sr-Latn-CS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(</a:t>
            </a:r>
            <a:r>
              <a:rPr lang="sr-Cyrl-CS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Бошњаци)</a:t>
            </a:r>
            <a:r>
              <a:rPr lang="sr-Cyrl-CS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и Рашкој области</a:t>
            </a:r>
          </a:p>
          <a:p>
            <a:pPr>
              <a:buFont typeface="Wingdings" pitchFamily="2" charset="2"/>
              <a:buChar char="§"/>
            </a:pPr>
            <a:r>
              <a:rPr lang="sr-Cyrl-C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Исламизовани Срби и Хрвати у БиХ </a:t>
            </a:r>
            <a:r>
              <a:rPr lang="sr-Latn-R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-</a:t>
            </a:r>
            <a:r>
              <a:rPr lang="sr-Cyrl-C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Бошњаци</a:t>
            </a:r>
            <a:r>
              <a:rPr lang="sr-Cyrl-C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 </a:t>
            </a:r>
            <a:endParaRPr lang="sr-Cyrl-CS" sz="32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r>
              <a:rPr lang="sr-Cyrl-CS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en-US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132856"/>
            <a:ext cx="9144000" cy="1877437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sr-Cyrl-CS" sz="3200" b="1" u="sng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Данак у крви ( девширма </a:t>
            </a:r>
            <a:r>
              <a:rPr lang="sr-Cyrl-CS" sz="3200" b="1" u="sng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C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)</a:t>
            </a:r>
            <a:r>
              <a:rPr lang="sr-Cyrl-CS" sz="2800" b="1" u="sng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C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-</a:t>
            </a:r>
            <a:r>
              <a:rPr lang="sr-Cyrl-CS" sz="2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FF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одузимање хришћанских дечака узраста од 7 -20 година, сваке 3-ће или 7-е године, за јаничаре и преверавање у ислам.</a:t>
            </a:r>
            <a:endParaRPr lang="en-US" sz="28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FFFF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7864" y="4077072"/>
            <a:ext cx="415309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Највише </a:t>
            </a:r>
            <a:endParaRPr lang="sr-Latn-R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sr-Cyrl-C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јаничара </a:t>
            </a:r>
            <a:endParaRPr lang="sr-Latn-R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sr-Cyrl-C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било </a:t>
            </a:r>
            <a:endParaRPr lang="sr-Latn-R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sr-Cyrl-C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је</a:t>
            </a:r>
            <a:endParaRPr lang="sr-Latn-R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sr-Cyrl-C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из Србије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86190"/>
            <a:ext cx="2190750" cy="2838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143248"/>
            <a:ext cx="2190750" cy="3524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 rot="10800000" flipV="1">
            <a:off x="857222" y="6215080"/>
            <a:ext cx="18573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FF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јаничар</a:t>
            </a:r>
            <a:endParaRPr lang="en-US" sz="2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FFFF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0606454" flipV="1">
            <a:off x="5932189" y="6197778"/>
            <a:ext cx="36727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официри</a:t>
            </a:r>
            <a:endParaRPr lang="en-US" sz="2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FF0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60648"/>
            <a:ext cx="8643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Cyrl-CS" sz="2000" b="1" dirty="0" smtClean="0">
                <a:solidFill>
                  <a:schemeClr val="bg1"/>
                </a:solidFill>
              </a:rPr>
              <a:t>Србин као хришћанин није могао бити феудалац у Турској</a:t>
            </a:r>
            <a:r>
              <a:rPr lang="sr-Cyrl-CS" sz="2000" dirty="0" smtClean="0">
                <a:solidFill>
                  <a:schemeClr val="bg1"/>
                </a:solidFill>
              </a:rPr>
              <a:t>-Исламизација или исељавање.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980728"/>
            <a:ext cx="8572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400" b="1" dirty="0" smtClean="0">
                <a:solidFill>
                  <a:srgbClr val="FFFF00"/>
                </a:solidFill>
              </a:rPr>
              <a:t>Најбројнији слој Срба </a:t>
            </a:r>
            <a:r>
              <a:rPr lang="sr-Cyrl-CS" sz="2400" b="1" dirty="0" smtClean="0">
                <a:solidFill>
                  <a:schemeClr val="bg1"/>
                </a:solidFill>
              </a:rPr>
              <a:t>– </a:t>
            </a:r>
            <a:r>
              <a:rPr lang="sr-Cyrl-CS" sz="2400" b="1" dirty="0" smtClean="0">
                <a:solidFill>
                  <a:srgbClr val="FFFF00"/>
                </a:solidFill>
              </a:rPr>
              <a:t>РАЈА- бесправни кметови</a:t>
            </a:r>
            <a:r>
              <a:rPr lang="sr-Cyrl-CS" b="1" dirty="0" smtClean="0">
                <a:solidFill>
                  <a:schemeClr val="bg1"/>
                </a:solidFill>
              </a:rPr>
              <a:t>. Плаћају харач султану и 10-ак  аги.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43116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r-Cyrl-CS" sz="2400" b="1" dirty="0" smtClean="0">
                <a:solidFill>
                  <a:srgbClr val="FFFF00"/>
                </a:solidFill>
              </a:rPr>
              <a:t>Срби-повлашћени слојеви</a:t>
            </a:r>
            <a:r>
              <a:rPr lang="sr-Cyrl-CS" sz="2000" b="1" dirty="0" smtClean="0">
                <a:solidFill>
                  <a:schemeClr val="bg1"/>
                </a:solidFill>
              </a:rPr>
              <a:t>-док не учврсте власт и не освоје следећу област: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785926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sr-Cyrl-CS" sz="2400" b="1" dirty="0" smtClean="0">
                <a:solidFill>
                  <a:srgbClr val="FFFF00"/>
                </a:solidFill>
              </a:rPr>
              <a:t>Харач</a:t>
            </a:r>
            <a:r>
              <a:rPr lang="sr-Cyrl-CS" sz="2400" b="1" dirty="0" smtClean="0">
                <a:solidFill>
                  <a:schemeClr val="bg1"/>
                </a:solidFill>
              </a:rPr>
              <a:t>-порез по мушкој глави</a:t>
            </a:r>
            <a:r>
              <a:rPr lang="sr-Cyrl-CS" b="1" dirty="0" smtClean="0">
                <a:solidFill>
                  <a:schemeClr val="bg1"/>
                </a:solidFill>
              </a:rPr>
              <a:t>.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293096"/>
            <a:ext cx="781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Cyrl-CS" sz="2400" b="1" dirty="0" smtClean="0">
                <a:solidFill>
                  <a:srgbClr val="FFFF00"/>
                </a:solidFill>
              </a:rPr>
              <a:t>Срби плаћени војници и полиција у Турској војсци</a:t>
            </a:r>
            <a:r>
              <a:rPr lang="sr-Cyrl-CS" sz="2000" dirty="0" smtClean="0">
                <a:solidFill>
                  <a:srgbClr val="FFC000"/>
                </a:solidFill>
              </a:rPr>
              <a:t>: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4857760"/>
            <a:ext cx="4861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rgbClr val="FFFF00"/>
                </a:solidFill>
              </a:rPr>
              <a:t>ВОЈНУЦИ</a:t>
            </a:r>
            <a:r>
              <a:rPr lang="sr-Cyrl-CS" sz="2000" dirty="0" smtClean="0">
                <a:solidFill>
                  <a:schemeClr val="bg1">
                    <a:lumMod val="95000"/>
                  </a:schemeClr>
                </a:solidFill>
              </a:rPr>
              <a:t>- </a:t>
            </a:r>
            <a:r>
              <a:rPr lang="sr-Cyrl-CS" sz="2000" b="1" dirty="0" smtClean="0">
                <a:solidFill>
                  <a:schemeClr val="bg1">
                    <a:lumMod val="95000"/>
                  </a:schemeClr>
                </a:solidFill>
              </a:rPr>
              <a:t>коњушари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5357826"/>
            <a:ext cx="571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rgbClr val="FFFF00"/>
                </a:solidFill>
              </a:rPr>
              <a:t>МАРТОЛОСИ</a:t>
            </a:r>
            <a:r>
              <a:rPr lang="sr-Cyrl-CS" sz="2000" dirty="0" smtClean="0">
                <a:solidFill>
                  <a:schemeClr val="bg1">
                    <a:lumMod val="95000"/>
                  </a:schemeClr>
                </a:solidFill>
              </a:rPr>
              <a:t>- </a:t>
            </a:r>
            <a:r>
              <a:rPr lang="sr-Cyrl-CS" sz="2000" b="1" dirty="0" smtClean="0">
                <a:solidFill>
                  <a:schemeClr val="bg1">
                    <a:lumMod val="95000"/>
                  </a:schemeClr>
                </a:solidFill>
              </a:rPr>
              <a:t>посаде тврђава и бродића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6143644"/>
            <a:ext cx="6157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rgbClr val="FFFF00"/>
                </a:solidFill>
              </a:rPr>
              <a:t>ШАЈКАШИ</a:t>
            </a:r>
            <a:r>
              <a:rPr lang="sr-Cyrl-CS" sz="2000" b="1" dirty="0" smtClean="0">
                <a:solidFill>
                  <a:schemeClr val="bg1">
                    <a:lumMod val="95000"/>
                  </a:schemeClr>
                </a:solidFill>
              </a:rPr>
              <a:t>- речна полиција на Дунаву 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5786454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rgbClr val="FFFF00"/>
                </a:solidFill>
              </a:rPr>
              <a:t>ДЕРБЕНЏИЈЕ</a:t>
            </a:r>
            <a:r>
              <a:rPr lang="sr-Cyrl-CS" sz="20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sr-Latn-CS" sz="2000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sr-Cyrl-RS" sz="2000" b="1" dirty="0" smtClean="0">
                <a:solidFill>
                  <a:schemeClr val="bg1">
                    <a:lumMod val="95000"/>
                  </a:schemeClr>
                </a:solidFill>
              </a:rPr>
              <a:t>чувари путева и кланаца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924944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§"/>
            </a:pPr>
            <a:r>
              <a:rPr lang="sr-Cyrl-CS" sz="2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Власи-Срби сточари у планинским  крајевима</a:t>
            </a:r>
            <a:r>
              <a:rPr lang="sr-Cyrl-CS" sz="2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-плаћају филурију (порез од 1.дуката годишње) и </a:t>
            </a:r>
            <a:r>
              <a:rPr lang="sr-Cyrl-CS" sz="2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уживају кнежинску самоуправу</a:t>
            </a:r>
          </a:p>
          <a:p>
            <a:r>
              <a:rPr lang="sr-Cyrl-CS" sz="2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 сами бирају своје кнежеве да им суде и да сакупљају порез)</a:t>
            </a:r>
            <a:endParaRPr lang="sr-Latn-CS" sz="2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2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260648"/>
            <a:ext cx="69847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R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Хајдуци и ускоци-борба против турске власти</a:t>
            </a:r>
            <a:endParaRPr lang="sr-Latn-RS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5776" y="1844824"/>
            <a:ext cx="33032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Хајдуци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84984"/>
            <a:ext cx="565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 </a:t>
            </a:r>
            <a:endParaRPr lang="sr-Latn-C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2967335"/>
            <a:ext cx="9144000" cy="19082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r-Cyrl-RS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хАјдук </a:t>
            </a:r>
            <a:r>
              <a:rPr lang="sr-Cyrl-RS" sz="32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је турска реч и значи одметник од власти и друмски разбојник, а за србе он  је ,,народни осветник” </a:t>
            </a:r>
            <a:endParaRPr lang="en-US" sz="32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085184"/>
            <a:ext cx="889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FF00"/>
                </a:solidFill>
              </a:rPr>
              <a:t>ХАРАМБАША- </a:t>
            </a:r>
            <a:r>
              <a:rPr lang="sr-Cyrl-RS" sz="2000" b="1" dirty="0" smtClean="0">
                <a:solidFill>
                  <a:schemeClr val="bg1"/>
                </a:solidFill>
              </a:rPr>
              <a:t>комадант хајдучке чете ( од 10 до 30 бораца)</a:t>
            </a:r>
            <a:endParaRPr lang="sr-Latn-C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661248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FF00"/>
                </a:solidFill>
              </a:rPr>
              <a:t>Барјактар-</a:t>
            </a:r>
            <a:r>
              <a:rPr lang="sr-Cyrl-RS" sz="2000" b="1" dirty="0" smtClean="0">
                <a:solidFill>
                  <a:schemeClr val="bg1"/>
                </a:solidFill>
              </a:rPr>
              <a:t>заменик</a:t>
            </a:r>
            <a:r>
              <a:rPr lang="sr-Cyrl-RS" sz="2000" b="1" dirty="0" smtClean="0">
                <a:solidFill>
                  <a:srgbClr val="FFFF00"/>
                </a:solidFill>
              </a:rPr>
              <a:t> </a:t>
            </a:r>
            <a:r>
              <a:rPr lang="sr-Cyrl-RS" sz="2000" b="1" dirty="0" smtClean="0">
                <a:solidFill>
                  <a:schemeClr val="bg1"/>
                </a:solidFill>
              </a:rPr>
              <a:t>харамбаше</a:t>
            </a:r>
            <a:endParaRPr lang="sr-Latn-C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6093296"/>
            <a:ext cx="8748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FF00"/>
                </a:solidFill>
              </a:rPr>
              <a:t>Јатаци</a:t>
            </a:r>
            <a:r>
              <a:rPr lang="sr-Cyrl-RS" sz="2000" b="1" dirty="0" smtClean="0">
                <a:solidFill>
                  <a:schemeClr val="bg1"/>
                </a:solidFill>
              </a:rPr>
              <a:t>-сељаци који скривају и хране хајдуке зими</a:t>
            </a:r>
            <a:r>
              <a:rPr lang="sr-Cyrl-RS" sz="2000" b="1" dirty="0" smtClean="0"/>
              <a:t>- </a:t>
            </a:r>
            <a:r>
              <a:rPr lang="sr-Cyrl-RS" sz="2000" b="1" dirty="0" smtClean="0">
                <a:solidFill>
                  <a:schemeClr val="bg1"/>
                </a:solidFill>
              </a:rPr>
              <a:t>Без јатака нема хајдука</a:t>
            </a:r>
            <a:r>
              <a:rPr lang="sr-Cyrl-RS" sz="2000" b="1" dirty="0" smtClean="0"/>
              <a:t>.</a:t>
            </a:r>
            <a:endParaRPr lang="sr-Latn-CS" sz="2000" b="1" dirty="0"/>
          </a:p>
        </p:txBody>
      </p:sp>
    </p:spTree>
  </p:cSld>
  <p:clrMapOvr>
    <a:masterClrMapping/>
  </p:clrMapOvr>
  <p:transition spd="slow"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R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Хајдуци пресрећу Турке харачлије у кланцима и шумовитим пределима ,отимају плен, пола дају јатацима ,нешто враћају народу, а остало задржавају</a:t>
            </a:r>
            <a:r>
              <a:rPr lang="sr-Cyrl-R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36913"/>
            <a:ext cx="9143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RS" sz="3200" b="1" cap="none" spc="5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Ђурђевдан-хајдучки састанак</a:t>
            </a:r>
            <a:endParaRPr lang="en-US" sz="3200" b="1" cap="none" spc="5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0" y="3888487"/>
            <a:ext cx="60121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sr-Cyrl-RS" sz="32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Митровдан-</a:t>
            </a:r>
            <a:r>
              <a:rPr lang="sr-Cyrl-RS" sz="3200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хајдучки</a:t>
            </a:r>
            <a:r>
              <a:rPr lang="sr-Cyrl-RS" sz="32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растанак</a:t>
            </a:r>
            <a:endParaRPr lang="en-US" sz="32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2514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</a:rPr>
              <a:t>ХАЈДУЧКА ДЕВИЗА</a:t>
            </a:r>
            <a:r>
              <a:rPr lang="sr-Cyrl-RS" sz="2400" b="1" dirty="0" smtClean="0">
                <a:solidFill>
                  <a:schemeClr val="bg1"/>
                </a:solidFill>
              </a:rPr>
              <a:t>:</a:t>
            </a:r>
            <a:endParaRPr lang="sr-Latn-RS" sz="2400" b="1" dirty="0" smtClean="0">
              <a:solidFill>
                <a:schemeClr val="bg1"/>
              </a:solidFill>
            </a:endParaRPr>
          </a:p>
          <a:p>
            <a:r>
              <a:rPr lang="sr-Cyrl-RS" sz="2400" b="1" dirty="0" smtClean="0">
                <a:solidFill>
                  <a:schemeClr val="bg1"/>
                </a:solidFill>
              </a:rPr>
              <a:t>,, Стићи и у тећи и на страшном месту постојати... ,,(Старина Новак)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877272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Турска казна за хајдуке: смрт на коцу, дерање  коже на живо, чупање ноктију....</a:t>
            </a:r>
            <a:endParaRPr lang="sr-Latn-CS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700808"/>
            <a:ext cx="3131840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1-1.xx.fbcdn.net/hphotos-xat1/v/t1.0-9/12119159_654385094663919_1145305390246429723_n.jpg?oh=be6d0e924680cd99b262dd4ccf825c71&amp;oe=56FA70C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7344816" cy="47320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5949280"/>
            <a:ext cx="69847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Хајдуци</a:t>
            </a:r>
            <a:r>
              <a:rPr lang="sr-Latn-R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sr-Cyrl-R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 заседи</a:t>
            </a:r>
            <a:endParaRPr lang="en-US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.ak.fbcdn.net/sphotos-g.ak/hphotos-ak-xfa1/v/t1.0-9/10377168_524158081019955_4969701967965300160_n.jpg?oh=bd4ab172907fe4ec216fe70016655be9&amp;oe=551F8361&amp;__gda__=1423043671_3764e8ec28b82b217a165c3d38ed41f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92696"/>
            <a:ext cx="7560840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1" y="476672"/>
            <a:ext cx="6259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Узроци хајдучије</a:t>
            </a:r>
            <a:r>
              <a:rPr lang="sr-Cyrl-R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1683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b="1" dirty="0" smtClean="0">
                <a:solidFill>
                  <a:srgbClr val="FFFF00"/>
                </a:solidFill>
              </a:rPr>
              <a:t>Пореска  преоптерећеност и турски зулуми  </a:t>
            </a:r>
            <a:endParaRPr lang="sr-Latn-CS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49289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</a:rPr>
              <a:t>,, Ора</a:t>
            </a:r>
            <a:r>
              <a:rPr lang="sr-Cyrl-RS" sz="2400" dirty="0" smtClean="0">
                <a:solidFill>
                  <a:schemeClr val="bg1"/>
                </a:solidFill>
                <a:cs typeface="Khmer UI"/>
              </a:rPr>
              <a:t>’</a:t>
            </a:r>
            <a:r>
              <a:rPr lang="sr-Cyrl-RS" sz="2400" dirty="0" smtClean="0">
                <a:solidFill>
                  <a:schemeClr val="bg1"/>
                </a:solidFill>
              </a:rPr>
              <a:t> копа</a:t>
            </a:r>
            <a:r>
              <a:rPr lang="sr-Cyrl-RS" sz="2400" dirty="0" smtClean="0">
                <a:solidFill>
                  <a:schemeClr val="bg1"/>
                </a:solidFill>
                <a:cs typeface="Khmer UI"/>
              </a:rPr>
              <a:t>’</a:t>
            </a:r>
            <a:r>
              <a:rPr lang="sr-Cyrl-RS" sz="2400" dirty="0" smtClean="0">
                <a:solidFill>
                  <a:schemeClr val="bg1"/>
                </a:solidFill>
              </a:rPr>
              <a:t> не дадоше Турци</a:t>
            </a:r>
          </a:p>
          <a:p>
            <a:r>
              <a:rPr lang="sr-Cyrl-RS" sz="2400" dirty="0" smtClean="0">
                <a:solidFill>
                  <a:schemeClr val="bg1"/>
                </a:solidFill>
              </a:rPr>
              <a:t>Овце пасо</a:t>
            </a:r>
            <a:r>
              <a:rPr lang="sr-Cyrl-RS" sz="2400" dirty="0" smtClean="0">
                <a:solidFill>
                  <a:schemeClr val="bg1"/>
                </a:solidFill>
                <a:cs typeface="Khmer UI"/>
              </a:rPr>
              <a:t>’</a:t>
            </a:r>
            <a:r>
              <a:rPr lang="sr-Cyrl-RS" sz="2400" dirty="0" smtClean="0">
                <a:solidFill>
                  <a:schemeClr val="bg1"/>
                </a:solidFill>
              </a:rPr>
              <a:t> поклаше их вуци,, Старина Новак</a:t>
            </a:r>
            <a:endParaRPr lang="sr-Latn-CS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0800000" flipV="1">
            <a:off x="395530" y="3679358"/>
            <a:ext cx="63466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Значај хајдучије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653136"/>
            <a:ext cx="943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</a:rPr>
              <a:t>Војна обука и буде дух отпора тј</a:t>
            </a:r>
            <a:r>
              <a:rPr lang="sr-Latn-RS" sz="2800" b="1" dirty="0" smtClean="0">
                <a:solidFill>
                  <a:srgbClr val="FFFF00"/>
                </a:solidFill>
              </a:rPr>
              <a:t>. </a:t>
            </a:r>
            <a:r>
              <a:rPr lang="sr-Cyrl-RS" sz="2800" b="1" dirty="0" smtClean="0">
                <a:solidFill>
                  <a:srgbClr val="FFFF00"/>
                </a:solidFill>
              </a:rPr>
              <a:t>жељу за слободом!</a:t>
            </a:r>
            <a:endParaRPr lang="sr-Latn-CS" sz="28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517232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За време ратова Аустрије против Турске, на позив патријарха, хајдучке чете нарастају и до 500 бораца.</a:t>
            </a:r>
            <a:endParaRPr lang="sr-Latn-C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260648"/>
            <a:ext cx="7056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Најпознатији хајдуци</a:t>
            </a:r>
            <a:r>
              <a:rPr lang="sr-Cyrl-R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268760"/>
            <a:ext cx="17716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556792"/>
            <a:ext cx="1656184" cy="220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5856" y="3933056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Мали Радојица</a:t>
            </a:r>
          </a:p>
          <a:p>
            <a:r>
              <a:rPr lang="sr-Cyrl-RS" sz="2000" b="1" dirty="0" smtClean="0">
                <a:solidFill>
                  <a:schemeClr val="bg1"/>
                </a:solidFill>
              </a:rPr>
              <a:t>Стари  Вујадин</a:t>
            </a:r>
            <a:endParaRPr lang="sr-Latn-CS" sz="2000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556792"/>
            <a:ext cx="2376264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077072"/>
            <a:ext cx="144016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4437112"/>
            <a:ext cx="2448272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940152" y="386104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Миленко Стојковић</a:t>
            </a:r>
            <a:endParaRPr lang="sr-Latn-C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4077072"/>
            <a:ext cx="288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Карађорђе</a:t>
            </a:r>
            <a:endParaRPr lang="sr-Latn-CS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160" y="64533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Хајдук Вељко</a:t>
            </a:r>
            <a:endParaRPr lang="sr-Latn-C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486</TotalTime>
  <Words>485</Words>
  <Application>Microsoft Office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Median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75</cp:revision>
  <dcterms:created xsi:type="dcterms:W3CDTF">2011-10-18T09:53:53Z</dcterms:created>
  <dcterms:modified xsi:type="dcterms:W3CDTF">2017-10-25T16:13:09Z</dcterms:modified>
</cp:coreProperties>
</file>