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53B1-7B51-4596-A8C1-102C49B0AF61}" type="datetimeFigureOut">
              <a:rPr lang="en-US" smtClean="0"/>
              <a:t>2/5/2014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B2F9C-55D7-4EA1-A3B2-96CADC69257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53B1-7B51-4596-A8C1-102C49B0AF61}" type="datetimeFigureOut">
              <a:rPr lang="en-US" smtClean="0"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B2F9C-55D7-4EA1-A3B2-96CADC6925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53B1-7B51-4596-A8C1-102C49B0AF61}" type="datetimeFigureOut">
              <a:rPr lang="en-US" smtClean="0"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B2F9C-55D7-4EA1-A3B2-96CADC6925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53B1-7B51-4596-A8C1-102C49B0AF61}" type="datetimeFigureOut">
              <a:rPr lang="en-US" smtClean="0"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B2F9C-55D7-4EA1-A3B2-96CADC6925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53B1-7B51-4596-A8C1-102C49B0AF61}" type="datetimeFigureOut">
              <a:rPr lang="en-US" smtClean="0"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B2F9C-55D7-4EA1-A3B2-96CADC69257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53B1-7B51-4596-A8C1-102C49B0AF61}" type="datetimeFigureOut">
              <a:rPr lang="en-US" smtClean="0"/>
              <a:t>2/5/2014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B2F9C-55D7-4EA1-A3B2-96CADC6925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53B1-7B51-4596-A8C1-102C49B0AF61}" type="datetimeFigureOut">
              <a:rPr lang="en-US" smtClean="0"/>
              <a:t>2/5/2014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B2F9C-55D7-4EA1-A3B2-96CADC6925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53B1-7B51-4596-A8C1-102C49B0AF61}" type="datetimeFigureOut">
              <a:rPr lang="en-US" smtClean="0"/>
              <a:t>2/5/2014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B2F9C-55D7-4EA1-A3B2-96CADC6925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53B1-7B51-4596-A8C1-102C49B0AF61}" type="datetimeFigureOut">
              <a:rPr lang="en-US" smtClean="0"/>
              <a:t>2/5/2014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B2F9C-55D7-4EA1-A3B2-96CADC6925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53B1-7B51-4596-A8C1-102C49B0AF61}" type="datetimeFigureOut">
              <a:rPr lang="en-US" smtClean="0"/>
              <a:t>2/5/2014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B2F9C-55D7-4EA1-A3B2-96CADC6925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53B1-7B51-4596-A8C1-102C49B0AF61}" type="datetimeFigureOut">
              <a:rPr lang="en-US" smtClean="0"/>
              <a:t>2/5/2014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14B2F9C-55D7-4EA1-A3B2-96CADC69257A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7F153B1-7B51-4596-A8C1-102C49B0AF61}" type="datetimeFigureOut">
              <a:rPr lang="en-US" smtClean="0"/>
              <a:t>2/5/2014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14B2F9C-55D7-4EA1-A3B2-96CADC69257A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r-Cyrl-RS" dirty="0" smtClean="0"/>
              <a:t>ЧУЛО СЛУХА И РАВНОТЕЖЕ</a:t>
            </a:r>
            <a:endParaRPr lang="en-US" dirty="0"/>
          </a:p>
        </p:txBody>
      </p:sp>
      <p:pic>
        <p:nvPicPr>
          <p:cNvPr id="4" name="Picture 3" descr="pasivno_pusenje_krivac_za_slabiji_sluh_kod_dece_86084339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3505200"/>
            <a:ext cx="5715000" cy="27813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304800"/>
            <a:ext cx="7772400" cy="57912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sr-Cyrl-RS" dirty="0" smtClean="0"/>
              <a:t>Ухо је сложен орган у коме се налазе чулне ћелује – механорецептори, пријемници дражи за слух и равнотежу.</a:t>
            </a:r>
          </a:p>
          <a:p>
            <a:pPr>
              <a:buFont typeface="Arial" pitchFamily="34" charset="0"/>
              <a:buChar char="•"/>
            </a:pPr>
            <a:r>
              <a:rPr lang="sr-Cyrl-RS" dirty="0" smtClean="0"/>
              <a:t> Састоји се из три дела – спољашњег, средњег и унутрашњег уха</a:t>
            </a:r>
          </a:p>
          <a:p>
            <a:pPr>
              <a:buFont typeface="Arial" pitchFamily="34" charset="0"/>
              <a:buChar char="•"/>
            </a:pPr>
            <a:r>
              <a:rPr lang="sr-Cyrl-RS" dirty="0" smtClean="0"/>
              <a:t> </a:t>
            </a:r>
            <a:r>
              <a:rPr lang="sr-Cyrl-RS" b="1" dirty="0" smtClean="0">
                <a:solidFill>
                  <a:schemeClr val="tx2">
                    <a:lumMod val="75000"/>
                  </a:schemeClr>
                </a:solidFill>
              </a:rPr>
              <a:t>Спољашње ухо </a:t>
            </a:r>
            <a:r>
              <a:rPr lang="sr-Cyrl-RS" dirty="0" smtClean="0"/>
              <a:t>– ушна шкољка, спољашњи ушни канал и бубна опна</a:t>
            </a:r>
          </a:p>
        </p:txBody>
      </p:sp>
      <p:pic>
        <p:nvPicPr>
          <p:cNvPr id="5" name="Picture 4" descr="ear-anatomy v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2667000"/>
            <a:ext cx="5334000" cy="4073842"/>
          </a:xfrm>
          <a:prstGeom prst="rect">
            <a:avLst/>
          </a:prstGeom>
        </p:spPr>
      </p:pic>
      <p:cxnSp>
        <p:nvCxnSpPr>
          <p:cNvPr id="7" name="Straight Connector 6"/>
          <p:cNvCxnSpPr>
            <a:endCxn id="14" idx="3"/>
          </p:cNvCxnSpPr>
          <p:nvPr/>
        </p:nvCxnSpPr>
        <p:spPr>
          <a:xfrm rot="10800000">
            <a:off x="1524000" y="4056966"/>
            <a:ext cx="990600" cy="57834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endCxn id="15" idx="3"/>
          </p:cNvCxnSpPr>
          <p:nvPr/>
        </p:nvCxnSpPr>
        <p:spPr>
          <a:xfrm rot="10800000">
            <a:off x="1600200" y="5047566"/>
            <a:ext cx="1752600" cy="210234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endCxn id="19" idx="1"/>
          </p:cNvCxnSpPr>
          <p:nvPr/>
        </p:nvCxnSpPr>
        <p:spPr>
          <a:xfrm flipV="1">
            <a:off x="4876800" y="4604266"/>
            <a:ext cx="2743200" cy="348734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28600" y="3733800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b="1" dirty="0" smtClean="0">
                <a:solidFill>
                  <a:schemeClr val="tx2">
                    <a:lumMod val="75000"/>
                  </a:schemeClr>
                </a:solidFill>
              </a:rPr>
              <a:t>Ушна шкољка</a:t>
            </a: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0" y="4724400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b="1" dirty="0" smtClean="0">
                <a:solidFill>
                  <a:schemeClr val="tx2">
                    <a:lumMod val="75000"/>
                  </a:schemeClr>
                </a:solidFill>
              </a:rPr>
              <a:t>Спољашњи ушни канал</a:t>
            </a: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620000" y="44196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b="1" dirty="0" smtClean="0">
                <a:solidFill>
                  <a:schemeClr val="tx2">
                    <a:lumMod val="75000"/>
                  </a:schemeClr>
                </a:solidFill>
              </a:rPr>
              <a:t>Бубна опна</a:t>
            </a: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57200"/>
            <a:ext cx="7772400" cy="1509712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sr-Cyrl-RS" b="1" dirty="0" smtClean="0">
                <a:solidFill>
                  <a:schemeClr val="tx2">
                    <a:lumMod val="75000"/>
                  </a:schemeClr>
                </a:solidFill>
              </a:rPr>
              <a:t> Средње </a:t>
            </a:r>
            <a:r>
              <a:rPr lang="sr-Cyrl-RS" b="1" dirty="0" smtClean="0">
                <a:solidFill>
                  <a:schemeClr val="tx2">
                    <a:lumMod val="75000"/>
                  </a:schemeClr>
                </a:solidFill>
              </a:rPr>
              <a:t>ухо </a:t>
            </a:r>
            <a:r>
              <a:rPr lang="sr-Cyrl-RS" dirty="0" smtClean="0"/>
              <a:t>– испуњено је ваздухом. У њему са налазе три слушне кошчице </a:t>
            </a:r>
            <a:r>
              <a:rPr lang="sr-Cyrl-RS" b="1" dirty="0" smtClean="0"/>
              <a:t>– чекић, наковањ и узенгија</a:t>
            </a:r>
            <a:endParaRPr lang="en-US" b="1" dirty="0" smtClean="0"/>
          </a:p>
          <a:p>
            <a:pPr>
              <a:buFont typeface="Arial" pitchFamily="34" charset="0"/>
              <a:buChar char="•"/>
            </a:pPr>
            <a:r>
              <a:rPr lang="sr-Cyrl-RS" dirty="0" smtClean="0"/>
              <a:t> </a:t>
            </a:r>
            <a:r>
              <a:rPr lang="sr-Cyrl-RS" dirty="0" smtClean="0"/>
              <a:t>Повезано је са ждрелом Еустахијевом тубом</a:t>
            </a:r>
            <a:endParaRPr lang="en-US" dirty="0"/>
          </a:p>
        </p:txBody>
      </p:sp>
      <p:pic>
        <p:nvPicPr>
          <p:cNvPr id="4" name="Picture 3" descr="Sekretorna-upala-uva-300x19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2209800"/>
            <a:ext cx="6096000" cy="4043680"/>
          </a:xfrm>
          <a:prstGeom prst="rect">
            <a:avLst/>
          </a:prstGeom>
        </p:spPr>
      </p:pic>
      <p:cxnSp>
        <p:nvCxnSpPr>
          <p:cNvPr id="6" name="Straight Connector 5"/>
          <p:cNvCxnSpPr>
            <a:endCxn id="8" idx="3"/>
          </p:cNvCxnSpPr>
          <p:nvPr/>
        </p:nvCxnSpPr>
        <p:spPr>
          <a:xfrm rot="10800000">
            <a:off x="1143000" y="3400456"/>
            <a:ext cx="2514600" cy="10474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52400" y="3200400"/>
            <a:ext cx="99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000" b="1" dirty="0" smtClean="0">
                <a:solidFill>
                  <a:schemeClr val="tx2">
                    <a:lumMod val="75000"/>
                  </a:schemeClr>
                </a:solidFill>
              </a:rPr>
              <a:t>чекић</a:t>
            </a:r>
            <a:endParaRPr lang="en-US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11" name="Straight Connector 10"/>
          <p:cNvCxnSpPr>
            <a:endCxn id="12" idx="3"/>
          </p:cNvCxnSpPr>
          <p:nvPr/>
        </p:nvCxnSpPr>
        <p:spPr>
          <a:xfrm rot="10800000" flipV="1">
            <a:off x="1371600" y="4038599"/>
            <a:ext cx="2819400" cy="428656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0" y="426720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000" b="1" dirty="0" smtClean="0">
                <a:solidFill>
                  <a:schemeClr val="tx2">
                    <a:lumMod val="75000"/>
                  </a:schemeClr>
                </a:solidFill>
              </a:rPr>
              <a:t>наковањ</a:t>
            </a:r>
            <a:endParaRPr lang="en-US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5105400" y="3352800"/>
            <a:ext cx="2895600" cy="11430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001000" y="31242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b="1" dirty="0" smtClean="0">
                <a:solidFill>
                  <a:schemeClr val="tx2">
                    <a:lumMod val="75000"/>
                  </a:schemeClr>
                </a:solidFill>
              </a:rPr>
              <a:t>узенгија</a:t>
            </a: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6553200" y="5410200"/>
            <a:ext cx="1295400" cy="1524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7696200" y="5181600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b="1" dirty="0" smtClean="0">
                <a:solidFill>
                  <a:schemeClr val="tx2">
                    <a:lumMod val="75000"/>
                  </a:schemeClr>
                </a:solidFill>
              </a:rPr>
              <a:t>Еустехијева туба</a:t>
            </a: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304800"/>
            <a:ext cx="7772400" cy="1509712"/>
          </a:xfrm>
        </p:spPr>
        <p:txBody>
          <a:bodyPr>
            <a:normAutofit fontScale="925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sr-Cyrl-RS" b="1" dirty="0" smtClean="0">
                <a:solidFill>
                  <a:schemeClr val="tx2">
                    <a:lumMod val="75000"/>
                  </a:schemeClr>
                </a:solidFill>
              </a:rPr>
              <a:t>Унутрашње ухо </a:t>
            </a:r>
            <a:r>
              <a:rPr lang="sr-Cyrl-RS" dirty="0" smtClean="0"/>
              <a:t>са налази дубоко у доњем слепоочном делу лобање. </a:t>
            </a:r>
          </a:p>
          <a:p>
            <a:pPr>
              <a:buFont typeface="Arial" pitchFamily="34" charset="0"/>
              <a:buChar char="•"/>
            </a:pPr>
            <a:r>
              <a:rPr lang="sr-Cyrl-RS" dirty="0" smtClean="0"/>
              <a:t>Састоји се од спорално увијеног канала – </a:t>
            </a: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пужа</a:t>
            </a:r>
            <a:r>
              <a:rPr lang="sr-Cyrl-RS" dirty="0" smtClean="0"/>
              <a:t>, и </a:t>
            </a: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три полукружна каналића</a:t>
            </a:r>
          </a:p>
          <a:p>
            <a:pPr>
              <a:buFont typeface="Arial" pitchFamily="34" charset="0"/>
              <a:buChar char="•"/>
            </a:pPr>
            <a:r>
              <a:rPr lang="sr-Cyrl-RS" dirty="0" smtClean="0"/>
              <a:t> </a:t>
            </a:r>
            <a:r>
              <a:rPr lang="sr-Cyrl-RS" dirty="0" smtClean="0"/>
              <a:t>Унутрашње ухо је испуњено лимфом.</a:t>
            </a:r>
            <a:endParaRPr lang="en-US" dirty="0"/>
          </a:p>
        </p:txBody>
      </p:sp>
      <p:pic>
        <p:nvPicPr>
          <p:cNvPr id="7" name="Picture 6" descr="ear-anatomy v.jpg"/>
          <p:cNvPicPr>
            <a:picLocks noChangeAspect="1"/>
          </p:cNvPicPr>
          <p:nvPr/>
        </p:nvPicPr>
        <p:blipFill>
          <a:blip r:embed="rId2"/>
          <a:srcRect l="7000" t="18576" r="13000" b="2864"/>
          <a:stretch>
            <a:fillRect/>
          </a:stretch>
        </p:blipFill>
        <p:spPr>
          <a:xfrm>
            <a:off x="533400" y="1981200"/>
            <a:ext cx="6096000" cy="4572000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>
            <a:off x="5638800" y="4114800"/>
            <a:ext cx="1676400" cy="13716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4572000" y="3048000"/>
            <a:ext cx="2971800" cy="762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8200" y="2895600"/>
            <a:ext cx="2895600" cy="1524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4724400" y="3048000"/>
            <a:ext cx="2819400" cy="5334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7543800" y="2819400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b="1" dirty="0" smtClean="0">
                <a:solidFill>
                  <a:schemeClr val="tx2">
                    <a:lumMod val="75000"/>
                  </a:schemeClr>
                </a:solidFill>
              </a:rPr>
              <a:t>полукружни каналићи</a:t>
            </a: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315200" y="53340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b="1" dirty="0" smtClean="0">
                <a:solidFill>
                  <a:schemeClr val="tx2">
                    <a:lumMod val="75000"/>
                  </a:schemeClr>
                </a:solidFill>
              </a:rPr>
              <a:t>пуж</a:t>
            </a: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4191000"/>
            <a:ext cx="7772400" cy="1509712"/>
          </a:xfrm>
        </p:spPr>
        <p:txBody>
          <a:bodyPr>
            <a:no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sr-Cyrl-RS" sz="2400" b="1" dirty="0" smtClean="0">
                <a:ln/>
                <a:solidFill>
                  <a:schemeClr val="accent3"/>
                </a:solidFill>
              </a:rPr>
              <a:t>ПУТ  РАСПРОСТИРАЊА ЗВУКА</a:t>
            </a:r>
          </a:p>
          <a:p>
            <a:pPr algn="just"/>
            <a:r>
              <a:rPr lang="sr-Cyrl-RS" sz="2400" b="1" dirty="0" smtClean="0">
                <a:ln/>
                <a:solidFill>
                  <a:schemeClr val="accent3"/>
                </a:solidFill>
              </a:rPr>
              <a:t>звук- спољашњи слушни канал – бубна опна – слушне кошчице – течност унутрашњег уха – чулне ћелије – слушни нерв – центар за слух у слепоочном делу великог мозга</a:t>
            </a:r>
            <a:endParaRPr lang="en-US" sz="2400" b="1" dirty="0">
              <a:ln/>
              <a:solidFill>
                <a:schemeClr val="accent3"/>
              </a:solidFill>
            </a:endParaRPr>
          </a:p>
        </p:txBody>
      </p:sp>
      <p:pic>
        <p:nvPicPr>
          <p:cNvPr id="6" name="Picture 5" descr="preview_html_m1c34d5e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304800"/>
            <a:ext cx="5576658" cy="360344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04800"/>
            <a:ext cx="4267200" cy="6019800"/>
          </a:xfrm>
        </p:spPr>
        <p:txBody>
          <a:bodyPr>
            <a:normAutofit/>
          </a:bodyPr>
          <a:lstStyle/>
          <a:p>
            <a:pPr algn="ctr"/>
            <a:r>
              <a:rPr lang="sr-Cyrl-RS" sz="2800" b="1" dirty="0" smtClean="0">
                <a:solidFill>
                  <a:schemeClr val="tx2">
                    <a:lumMod val="75000"/>
                  </a:schemeClr>
                </a:solidFill>
              </a:rPr>
              <a:t>Оштећења, обољења и нега органа чула слуха и равнотеже</a:t>
            </a:r>
          </a:p>
          <a:p>
            <a:pPr>
              <a:buFont typeface="Arial" pitchFamily="34" charset="0"/>
              <a:buChar char="•"/>
            </a:pPr>
            <a:r>
              <a:rPr lang="sr-Cyrl-RS" sz="2000" dirty="0" smtClean="0">
                <a:solidFill>
                  <a:schemeClr val="tx2"/>
                </a:solidFill>
              </a:rPr>
              <a:t> </a:t>
            </a:r>
            <a:r>
              <a:rPr lang="sr-Cyrl-RS" sz="2400" dirty="0" smtClean="0">
                <a:solidFill>
                  <a:schemeClr val="tx2"/>
                </a:solidFill>
              </a:rPr>
              <a:t>повреда бубне опне </a:t>
            </a:r>
          </a:p>
          <a:p>
            <a:pPr>
              <a:buFont typeface="Arial" pitchFamily="34" charset="0"/>
              <a:buChar char="•"/>
            </a:pPr>
            <a:r>
              <a:rPr lang="sr-Cyrl-RS" sz="2400" dirty="0" smtClean="0">
                <a:solidFill>
                  <a:schemeClr val="tx2"/>
                </a:solidFill>
              </a:rPr>
              <a:t> запаљење средњег уха</a:t>
            </a:r>
          </a:p>
          <a:p>
            <a:pPr>
              <a:buFont typeface="Arial" pitchFamily="34" charset="0"/>
              <a:buChar char="•"/>
            </a:pPr>
            <a:r>
              <a:rPr lang="sr-Cyrl-RS" sz="2400" dirty="0" smtClean="0">
                <a:solidFill>
                  <a:schemeClr val="tx2"/>
                </a:solidFill>
              </a:rPr>
              <a:t> наглувост</a:t>
            </a:r>
          </a:p>
          <a:p>
            <a:pPr>
              <a:buFont typeface="Arial" pitchFamily="34" charset="0"/>
              <a:buChar char="•"/>
            </a:pPr>
            <a:r>
              <a:rPr lang="sr-Cyrl-RS" sz="2400" dirty="0" smtClean="0">
                <a:solidFill>
                  <a:schemeClr val="tx2"/>
                </a:solidFill>
              </a:rPr>
              <a:t> глувоћа</a:t>
            </a:r>
          </a:p>
          <a:p>
            <a:pPr>
              <a:buFont typeface="Arial" pitchFamily="34" charset="0"/>
              <a:buChar char="•"/>
            </a:pPr>
            <a:r>
              <a:rPr lang="sr-Cyrl-RS" sz="2400" dirty="0" smtClean="0">
                <a:solidFill>
                  <a:schemeClr val="tx2"/>
                </a:solidFill>
              </a:rPr>
              <a:t> морска болест</a:t>
            </a:r>
          </a:p>
          <a:p>
            <a:r>
              <a:rPr lang="sr-Cyrl-RS" sz="2400" dirty="0" smtClean="0">
                <a:solidFill>
                  <a:schemeClr val="tx2"/>
                </a:solidFill>
              </a:rPr>
              <a:t> </a:t>
            </a:r>
            <a:endParaRPr lang="en-US" sz="2400" dirty="0">
              <a:solidFill>
                <a:schemeClr val="tx2"/>
              </a:solidFill>
            </a:endParaRPr>
          </a:p>
        </p:txBody>
      </p:sp>
      <p:pic>
        <p:nvPicPr>
          <p:cNvPr id="4" name="Picture 3" descr="320106_465029786862802_1943556412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6800" y="685800"/>
            <a:ext cx="4267200" cy="551347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838200"/>
            <a:ext cx="7772400" cy="685800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r-Cyrl-RS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БУКА И ЧУЛО СЛУХА</a:t>
            </a:r>
            <a:endParaRPr lang="en-US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5" name="Picture 4" descr="Grafikon nivoa buk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676400"/>
            <a:ext cx="3676650" cy="4791075"/>
          </a:xfrm>
          <a:prstGeom prst="rect">
            <a:avLst/>
          </a:prstGeom>
        </p:spPr>
      </p:pic>
      <p:pic>
        <p:nvPicPr>
          <p:cNvPr id="6" name="Picture 5" descr="43-000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5799" y="1981200"/>
            <a:ext cx="4676825" cy="220980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89</TotalTime>
  <Words>186</Words>
  <Application>Microsoft Office PowerPoint</Application>
  <PresentationFormat>On-screen Show (4:3)</PresentationFormat>
  <Paragraphs>28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ЧУЛО СЛУХА И РАВНОТЕЖЕ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ЧУЛО СЛУХА И РАВНОТЕЖЕ</dc:title>
  <dc:creator>user</dc:creator>
  <cp:lastModifiedBy>user</cp:lastModifiedBy>
  <cp:revision>9</cp:revision>
  <dcterms:created xsi:type="dcterms:W3CDTF">2014-02-05T04:31:21Z</dcterms:created>
  <dcterms:modified xsi:type="dcterms:W3CDTF">2014-02-05T06:00:38Z</dcterms:modified>
</cp:coreProperties>
</file>